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0" r:id="rId2"/>
  </p:sldMasterIdLst>
  <p:notesMasterIdLst>
    <p:notesMasterId r:id="rId23"/>
  </p:notesMasterIdLst>
  <p:sldIdLst>
    <p:sldId id="256" r:id="rId3"/>
    <p:sldId id="344" r:id="rId4"/>
    <p:sldId id="371" r:id="rId5"/>
    <p:sldId id="285" r:id="rId6"/>
    <p:sldId id="274" r:id="rId7"/>
    <p:sldId id="438" r:id="rId8"/>
    <p:sldId id="276" r:id="rId9"/>
    <p:sldId id="277" r:id="rId10"/>
    <p:sldId id="314" r:id="rId11"/>
    <p:sldId id="439" r:id="rId12"/>
    <p:sldId id="440" r:id="rId13"/>
    <p:sldId id="368" r:id="rId14"/>
    <p:sldId id="442" r:id="rId15"/>
    <p:sldId id="441" r:id="rId16"/>
    <p:sldId id="348" r:id="rId17"/>
    <p:sldId id="304" r:id="rId18"/>
    <p:sldId id="443" r:id="rId19"/>
    <p:sldId id="334" r:id="rId20"/>
    <p:sldId id="419" r:id="rId21"/>
    <p:sldId id="335" r:id="rId22"/>
  </p:sldIdLst>
  <p:sldSz cx="10080625" cy="7559675"/>
  <p:notesSz cx="7772400" cy="10058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1" roundtripDataSignature="AMtx7mjsRWGmWrdTH0Ae7WE8jOUw3YOk4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8"/>
  </p:normalViewPr>
  <p:slideViewPr>
    <p:cSldViewPr snapToGrid="0">
      <p:cViewPr varScale="1">
        <p:scale>
          <a:sx n="99" d="100"/>
          <a:sy n="99" d="100"/>
        </p:scale>
        <p:origin x="1712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184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18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8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81" Type="http://customschemas.google.com/relationships/presentationmetadata" Target="meta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18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349375" y="965200"/>
            <a:ext cx="5070475" cy="3479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01737" y="4784725"/>
            <a:ext cx="5372100" cy="3862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1201737" y="4784725"/>
            <a:ext cx="5372100" cy="3862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65275" y="965200"/>
            <a:ext cx="4638675" cy="34798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c4c245c6f_0_0:notes"/>
          <p:cNvSpPr txBox="1">
            <a:spLocks noGrp="1"/>
          </p:cNvSpPr>
          <p:nvPr>
            <p:ph type="body" idx="1"/>
          </p:nvPr>
        </p:nvSpPr>
        <p:spPr>
          <a:xfrm>
            <a:off x="1202168" y="4784216"/>
            <a:ext cx="5370000" cy="38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8" name="Google Shape;128;g10c4c245c6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565275" y="963613"/>
            <a:ext cx="4637088" cy="347821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5786381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>
          <a:extLst>
            <a:ext uri="{FF2B5EF4-FFF2-40B4-BE49-F238E27FC236}">
              <a16:creationId xmlns:a16="http://schemas.microsoft.com/office/drawing/2014/main" id="{1D92CE57-41EE-8C2F-5C83-9BBF0924C4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>
            <a:extLst>
              <a:ext uri="{FF2B5EF4-FFF2-40B4-BE49-F238E27FC236}">
                <a16:creationId xmlns:a16="http://schemas.microsoft.com/office/drawing/2014/main" id="{383E6FF1-E1B2-EBA4-6694-0394E8DEE0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>
            <a:extLst>
              <a:ext uri="{FF2B5EF4-FFF2-40B4-BE49-F238E27FC236}">
                <a16:creationId xmlns:a16="http://schemas.microsoft.com/office/drawing/2014/main" id="{B4FABF57-6250-21F4-DDA6-13E04AA907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37445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>
          <a:extLst>
            <a:ext uri="{FF2B5EF4-FFF2-40B4-BE49-F238E27FC236}">
              <a16:creationId xmlns:a16="http://schemas.microsoft.com/office/drawing/2014/main" id="{D910B57E-3BB3-F47F-F005-034A1482D3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>
            <a:extLst>
              <a:ext uri="{FF2B5EF4-FFF2-40B4-BE49-F238E27FC236}">
                <a16:creationId xmlns:a16="http://schemas.microsoft.com/office/drawing/2014/main" id="{587BB5BF-230A-9A36-7831-5867DBE63D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>
            <a:extLst>
              <a:ext uri="{FF2B5EF4-FFF2-40B4-BE49-F238E27FC236}">
                <a16:creationId xmlns:a16="http://schemas.microsoft.com/office/drawing/2014/main" id="{A89AE41E-4CA5-91F6-D974-8E5FEDBC05A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26325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>
          <a:extLst>
            <a:ext uri="{FF2B5EF4-FFF2-40B4-BE49-F238E27FC236}">
              <a16:creationId xmlns:a16="http://schemas.microsoft.com/office/drawing/2014/main" id="{98C077A1-CFE8-652D-D032-16707CA3FB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>
            <a:extLst>
              <a:ext uri="{FF2B5EF4-FFF2-40B4-BE49-F238E27FC236}">
                <a16:creationId xmlns:a16="http://schemas.microsoft.com/office/drawing/2014/main" id="{D7D217C5-85E5-124A-C7EE-3172FD8A7F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>
            <a:extLst>
              <a:ext uri="{FF2B5EF4-FFF2-40B4-BE49-F238E27FC236}">
                <a16:creationId xmlns:a16="http://schemas.microsoft.com/office/drawing/2014/main" id="{96773B0F-1D24-2367-3EB3-4D436697A7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691569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64263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a6e1ae0d80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ga6e1ae0d80_0_420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51275" rIns="102600" bIns="51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 pick those which are consistent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From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~/periphery_project/bioinformatics/microarray_holm_il23/maplot_limma_pbmc_microarray_nick_RAWDATA_REANALYZED_samepatient_onedonorexcluded_usingpca_ALLPROBES_generic_ggrepel.pdf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generated from R ~/periphery_project/bioinformatics/microarray_holm_il23/holm_pbmc_microarray_limma_onedonorexcluded_usingpca_generic.rmd% (re-analyzed from raw data)% plots in right direction (flipped signs), with ggrepel and plots with max probes%   plots publication ready plots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a6e1ae0d80_0_420:notes"/>
          <p:cNvSpPr txBox="1">
            <a:spLocks noGrp="1"/>
          </p:cNvSpPr>
          <p:nvPr>
            <p:ph type="sldNum" idx="12"/>
          </p:nvPr>
        </p:nvSpPr>
        <p:spPr>
          <a:xfrm>
            <a:off x="4402561" y="9553735"/>
            <a:ext cx="3368100" cy="5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2600" tIns="51275" rIns="102600" bIns="5127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600"/>
              <a:t>4</a:t>
            </a:fld>
            <a:endParaRPr sz="1600"/>
          </a:p>
        </p:txBody>
      </p:sp>
    </p:spTree>
    <p:extLst>
      <p:ext uri="{BB962C8B-B14F-4D97-AF65-F5344CB8AC3E}">
        <p14:creationId xmlns:p14="http://schemas.microsoft.com/office/powerpoint/2010/main" val="1526394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Kepler’s original theory 3blue1brown short</a:t>
            </a:r>
            <a:endParaRPr dirty="0"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3811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>
          <a:extLst>
            <a:ext uri="{FF2B5EF4-FFF2-40B4-BE49-F238E27FC236}">
              <a16:creationId xmlns:a16="http://schemas.microsoft.com/office/drawing/2014/main" id="{814DD47E-1D1A-BA03-9A31-3939A9A58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>
            <a:extLst>
              <a:ext uri="{FF2B5EF4-FFF2-40B4-BE49-F238E27FC236}">
                <a16:creationId xmlns:a16="http://schemas.microsoft.com/office/drawing/2014/main" id="{B7661BF5-A939-BD96-CD59-CE91934069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>
            <a:extLst>
              <a:ext uri="{FF2B5EF4-FFF2-40B4-BE49-F238E27FC236}">
                <a16:creationId xmlns:a16="http://schemas.microsoft.com/office/drawing/2014/main" id="{B9C24CA7-AF57-250D-261A-70D318E3B5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3567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82121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2544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/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16330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>
          <a:extLst>
            <a:ext uri="{FF2B5EF4-FFF2-40B4-BE49-F238E27FC236}">
              <a16:creationId xmlns:a16="http://schemas.microsoft.com/office/drawing/2014/main" id="{A6D78346-B518-A7A5-FDC7-4D34E87DF3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>
            <a:extLst>
              <a:ext uri="{FF2B5EF4-FFF2-40B4-BE49-F238E27FC236}">
                <a16:creationId xmlns:a16="http://schemas.microsoft.com/office/drawing/2014/main" id="{92389AAA-7781-24FF-D437-CE92D114E4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>
            <a:extLst>
              <a:ext uri="{FF2B5EF4-FFF2-40B4-BE49-F238E27FC236}">
                <a16:creationId xmlns:a16="http://schemas.microsoft.com/office/drawing/2014/main" id="{5F395391-7B0A-788A-073F-6876BF7238A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97241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>
          <a:extLst>
            <a:ext uri="{FF2B5EF4-FFF2-40B4-BE49-F238E27FC236}">
              <a16:creationId xmlns:a16="http://schemas.microsoft.com/office/drawing/2014/main" id="{F31A96A4-7CA6-77EC-002B-073CFA00C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fb0f6b5dc_0_147:notes">
            <a:extLst>
              <a:ext uri="{FF2B5EF4-FFF2-40B4-BE49-F238E27FC236}">
                <a16:creationId xmlns:a16="http://schemas.microsoft.com/office/drawing/2014/main" id="{32EA9FBE-2A98-2ACA-DAF3-7566F95196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77240" y="4840605"/>
            <a:ext cx="6217800" cy="396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9fb0f6b5dc_0_147:notes">
            <a:extLst>
              <a:ext uri="{FF2B5EF4-FFF2-40B4-BE49-F238E27FC236}">
                <a16:creationId xmlns:a16="http://schemas.microsoft.com/office/drawing/2014/main" id="{7E29DD1B-9EDF-640F-6A9C-8C05B681A6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624013" y="1257300"/>
            <a:ext cx="4524375" cy="33940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3429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6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6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4"/>
          <p:cNvSpPr txBox="1">
            <a:spLocks noGrp="1"/>
          </p:cNvSpPr>
          <p:nvPr>
            <p:ph type="title"/>
          </p:nvPr>
        </p:nvSpPr>
        <p:spPr>
          <a:xfrm>
            <a:off x="755650" y="671512"/>
            <a:ext cx="8569200" cy="12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4"/>
          <p:cNvSpPr txBox="1">
            <a:spLocks noGrp="1"/>
          </p:cNvSpPr>
          <p:nvPr>
            <p:ph type="body" idx="1"/>
          </p:nvPr>
        </p:nvSpPr>
        <p:spPr>
          <a:xfrm>
            <a:off x="755650" y="2184400"/>
            <a:ext cx="4208400" cy="45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70" name="Google Shape;70;p24"/>
          <p:cNvSpPr txBox="1">
            <a:spLocks noGrp="1"/>
          </p:cNvSpPr>
          <p:nvPr>
            <p:ph type="body" idx="2"/>
          </p:nvPr>
        </p:nvSpPr>
        <p:spPr>
          <a:xfrm>
            <a:off x="5116513" y="2184400"/>
            <a:ext cx="4208400" cy="45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71" name="Google Shape;71;p24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4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4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5"/>
          <p:cNvSpPr txBox="1">
            <a:spLocks noGrp="1"/>
          </p:cNvSpPr>
          <p:nvPr>
            <p:ph type="title"/>
          </p:nvPr>
        </p:nvSpPr>
        <p:spPr>
          <a:xfrm>
            <a:off x="796925" y="4857750"/>
            <a:ext cx="8567700" cy="150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5"/>
          <p:cNvSpPr txBox="1">
            <a:spLocks noGrp="1"/>
          </p:cNvSpPr>
          <p:nvPr>
            <p:ph type="body" idx="1"/>
          </p:nvPr>
        </p:nvSpPr>
        <p:spPr>
          <a:xfrm>
            <a:off x="796925" y="3203575"/>
            <a:ext cx="8567700" cy="16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  <p:sp>
        <p:nvSpPr>
          <p:cNvPr id="77" name="Google Shape;77;p25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5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5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56047" y="2343499"/>
            <a:ext cx="8568531" cy="5598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38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12094" y="4233418"/>
            <a:ext cx="7056438" cy="76341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961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7871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8146" y="673651"/>
            <a:ext cx="6976633" cy="559833"/>
          </a:xfrm>
        </p:spPr>
        <p:txBody>
          <a:bodyPr lIns="0" tIns="0" rIns="0" bIns="0"/>
          <a:lstStyle>
            <a:lvl1pPr>
              <a:defRPr sz="3638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769416" y="1837281"/>
            <a:ext cx="4541794" cy="763414"/>
          </a:xfrm>
        </p:spPr>
        <p:txBody>
          <a:bodyPr lIns="0" tIns="0" rIns="0" bIns="0"/>
          <a:lstStyle>
            <a:lvl1pPr>
              <a:defRPr sz="4961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98944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8146" y="673651"/>
            <a:ext cx="6976633" cy="559833"/>
          </a:xfrm>
        </p:spPr>
        <p:txBody>
          <a:bodyPr lIns="0" tIns="0" rIns="0" bIns="0"/>
          <a:lstStyle>
            <a:lvl1pPr>
              <a:defRPr sz="3638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04031" y="1738725"/>
            <a:ext cx="4385072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191522" y="1738725"/>
            <a:ext cx="4385072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02266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8146" y="673651"/>
            <a:ext cx="6976633" cy="559833"/>
          </a:xfrm>
        </p:spPr>
        <p:txBody>
          <a:bodyPr lIns="0" tIns="0" rIns="0" bIns="0"/>
          <a:lstStyle>
            <a:lvl1pPr>
              <a:defRPr sz="3638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293781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3100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ctrTitle"/>
          </p:nvPr>
        </p:nvSpPr>
        <p:spPr>
          <a:xfrm>
            <a:off x="755650" y="2519363"/>
            <a:ext cx="8569200" cy="12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ubTitle" idx="1"/>
          </p:nvPr>
        </p:nvSpPr>
        <p:spPr>
          <a:xfrm>
            <a:off x="1512888" y="4283075"/>
            <a:ext cx="7056300" cy="19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3524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7"/>
          <p:cNvSpPr txBox="1">
            <a:spLocks noGrp="1"/>
          </p:cNvSpPr>
          <p:nvPr>
            <p:ph type="ctrTitle"/>
          </p:nvPr>
        </p:nvSpPr>
        <p:spPr>
          <a:xfrm>
            <a:off x="755650" y="2519363"/>
            <a:ext cx="8569200" cy="12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7"/>
          <p:cNvSpPr txBox="1">
            <a:spLocks noGrp="1"/>
          </p:cNvSpPr>
          <p:nvPr>
            <p:ph type="subTitle" idx="1"/>
          </p:nvPr>
        </p:nvSpPr>
        <p:spPr>
          <a:xfrm>
            <a:off x="1512888" y="4283075"/>
            <a:ext cx="7056300" cy="19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8" name="Google Shape;18;p17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>
            <a:spLocks noGrp="1"/>
          </p:cNvSpPr>
          <p:nvPr>
            <p:ph type="title"/>
          </p:nvPr>
        </p:nvSpPr>
        <p:spPr>
          <a:xfrm>
            <a:off x="755650" y="671512"/>
            <a:ext cx="8569200" cy="12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6"/>
          <p:cNvSpPr txBox="1">
            <a:spLocks noGrp="1"/>
          </p:cNvSpPr>
          <p:nvPr>
            <p:ph type="body" idx="1"/>
          </p:nvPr>
        </p:nvSpPr>
        <p:spPr>
          <a:xfrm>
            <a:off x="755650" y="2184400"/>
            <a:ext cx="8569200" cy="45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4" name="Google Shape;24;p26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6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6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8"/>
          <p:cNvSpPr txBox="1">
            <a:spLocks noGrp="1"/>
          </p:cNvSpPr>
          <p:nvPr>
            <p:ph type="title"/>
          </p:nvPr>
        </p:nvSpPr>
        <p:spPr>
          <a:xfrm rot="5400000">
            <a:off x="5230125" y="2624963"/>
            <a:ext cx="6048300" cy="21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8"/>
          <p:cNvSpPr txBox="1">
            <a:spLocks noGrp="1"/>
          </p:cNvSpPr>
          <p:nvPr>
            <p:ph type="body" idx="1"/>
          </p:nvPr>
        </p:nvSpPr>
        <p:spPr>
          <a:xfrm rot="5400000">
            <a:off x="869188" y="557963"/>
            <a:ext cx="6048300" cy="62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8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9"/>
          <p:cNvSpPr txBox="1">
            <a:spLocks noGrp="1"/>
          </p:cNvSpPr>
          <p:nvPr>
            <p:ph type="title"/>
          </p:nvPr>
        </p:nvSpPr>
        <p:spPr>
          <a:xfrm>
            <a:off x="755650" y="671512"/>
            <a:ext cx="8569200" cy="12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9"/>
          <p:cNvSpPr txBox="1">
            <a:spLocks noGrp="1"/>
          </p:cNvSpPr>
          <p:nvPr>
            <p:ph type="body" idx="1"/>
          </p:nvPr>
        </p:nvSpPr>
        <p:spPr>
          <a:xfrm rot="5400000">
            <a:off x="2772675" y="167500"/>
            <a:ext cx="4535400" cy="856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6" name="Google Shape;36;p19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9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9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0"/>
          <p:cNvSpPr txBox="1">
            <a:spLocks noGrp="1"/>
          </p:cNvSpPr>
          <p:nvPr>
            <p:ph type="title"/>
          </p:nvPr>
        </p:nvSpPr>
        <p:spPr>
          <a:xfrm>
            <a:off x="1976438" y="5291138"/>
            <a:ext cx="6048300" cy="6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0"/>
          <p:cNvSpPr>
            <a:spLocks noGrp="1"/>
          </p:cNvSpPr>
          <p:nvPr>
            <p:ph type="pic" idx="2"/>
          </p:nvPr>
        </p:nvSpPr>
        <p:spPr>
          <a:xfrm>
            <a:off x="1976438" y="674688"/>
            <a:ext cx="6048300" cy="45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1976438" y="5916613"/>
            <a:ext cx="6048300" cy="8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20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1"/>
          <p:cNvSpPr txBox="1">
            <a:spLocks noGrp="1"/>
          </p:cNvSpPr>
          <p:nvPr>
            <p:ph type="title"/>
          </p:nvPr>
        </p:nvSpPr>
        <p:spPr>
          <a:xfrm>
            <a:off x="504825" y="301625"/>
            <a:ext cx="3316200" cy="12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body" idx="1"/>
          </p:nvPr>
        </p:nvSpPr>
        <p:spPr>
          <a:xfrm>
            <a:off x="3941763" y="301625"/>
            <a:ext cx="5635500" cy="6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>
            <a:endParaRPr/>
          </a:p>
        </p:txBody>
      </p:sp>
      <p:sp>
        <p:nvSpPr>
          <p:cNvPr id="49" name="Google Shape;49;p21"/>
          <p:cNvSpPr txBox="1">
            <a:spLocks noGrp="1"/>
          </p:cNvSpPr>
          <p:nvPr>
            <p:ph type="body" idx="2"/>
          </p:nvPr>
        </p:nvSpPr>
        <p:spPr>
          <a:xfrm>
            <a:off x="504825" y="1581150"/>
            <a:ext cx="3316200" cy="51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  <p:sp>
        <p:nvSpPr>
          <p:cNvPr id="50" name="Google Shape;50;p21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1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1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2"/>
          <p:cNvSpPr txBox="1">
            <a:spLocks noGrp="1"/>
          </p:cNvSpPr>
          <p:nvPr>
            <p:ph type="title"/>
          </p:nvPr>
        </p:nvSpPr>
        <p:spPr>
          <a:xfrm>
            <a:off x="755650" y="671512"/>
            <a:ext cx="8569200" cy="12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2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2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3"/>
          <p:cNvSpPr txBox="1">
            <a:spLocks noGrp="1"/>
          </p:cNvSpPr>
          <p:nvPr>
            <p:ph type="title"/>
          </p:nvPr>
        </p:nvSpPr>
        <p:spPr>
          <a:xfrm>
            <a:off x="504825" y="303213"/>
            <a:ext cx="9072600" cy="12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3"/>
          <p:cNvSpPr txBox="1">
            <a:spLocks noGrp="1"/>
          </p:cNvSpPr>
          <p:nvPr>
            <p:ph type="body" idx="1"/>
          </p:nvPr>
        </p:nvSpPr>
        <p:spPr>
          <a:xfrm>
            <a:off x="504825" y="1692275"/>
            <a:ext cx="44529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61" name="Google Shape;61;p23"/>
          <p:cNvSpPr txBox="1">
            <a:spLocks noGrp="1"/>
          </p:cNvSpPr>
          <p:nvPr>
            <p:ph type="body" idx="2"/>
          </p:nvPr>
        </p:nvSpPr>
        <p:spPr>
          <a:xfrm>
            <a:off x="504825" y="2397125"/>
            <a:ext cx="4452900" cy="43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62" name="Google Shape;62;p23"/>
          <p:cNvSpPr txBox="1">
            <a:spLocks noGrp="1"/>
          </p:cNvSpPr>
          <p:nvPr>
            <p:ph type="body" idx="3"/>
          </p:nvPr>
        </p:nvSpPr>
        <p:spPr>
          <a:xfrm>
            <a:off x="5121275" y="1692275"/>
            <a:ext cx="4456200" cy="7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63" name="Google Shape;63;p23"/>
          <p:cNvSpPr txBox="1">
            <a:spLocks noGrp="1"/>
          </p:cNvSpPr>
          <p:nvPr>
            <p:ph type="body" idx="4"/>
          </p:nvPr>
        </p:nvSpPr>
        <p:spPr>
          <a:xfrm>
            <a:off x="5121275" y="2397125"/>
            <a:ext cx="4456200" cy="43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64" name="Google Shape;64;p23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3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3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755650" y="671512"/>
            <a:ext cx="8569200" cy="126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755650" y="2184400"/>
            <a:ext cx="8569200" cy="45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457200" marR="0" lvl="0" indent="-45085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Char char="•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25450" algn="l" rtl="0">
              <a:lnSpc>
                <a:spcPct val="100000"/>
              </a:lnSpc>
              <a:spcBef>
                <a:spcPts val="62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Arial"/>
              <a:buChar char="–"/>
              <a:defRPr sz="3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937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•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83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83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83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83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83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8300" algn="l" rtl="0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»"/>
              <a:defRPr sz="2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5"/>
          <p:cNvSpPr txBox="1">
            <a:spLocks noGrp="1"/>
          </p:cNvSpPr>
          <p:nvPr>
            <p:ph type="dt" idx="10"/>
          </p:nvPr>
        </p:nvSpPr>
        <p:spPr>
          <a:xfrm>
            <a:off x="755650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5"/>
          <p:cNvSpPr txBox="1">
            <a:spLocks noGrp="1"/>
          </p:cNvSpPr>
          <p:nvPr>
            <p:ph type="ftr" idx="11"/>
          </p:nvPr>
        </p:nvSpPr>
        <p:spPr>
          <a:xfrm>
            <a:off x="3444875" y="6888162"/>
            <a:ext cx="31908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5"/>
          <p:cNvSpPr txBox="1">
            <a:spLocks noGrp="1"/>
          </p:cNvSpPr>
          <p:nvPr>
            <p:ph type="sldNum" idx="12"/>
          </p:nvPr>
        </p:nvSpPr>
        <p:spPr>
          <a:xfrm>
            <a:off x="7224712" y="6888162"/>
            <a:ext cx="2100300" cy="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8146" y="673651"/>
            <a:ext cx="6976633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769416" y="1837281"/>
            <a:ext cx="4541794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0" i="0">
                <a:solidFill>
                  <a:schemeClr val="tx1"/>
                </a:solidFill>
                <a:latin typeface="Calibri Light"/>
                <a:cs typeface="Calibri Light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427413" y="7030498"/>
            <a:ext cx="3225800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04031" y="7030498"/>
            <a:ext cx="2318544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8/18/25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258050" y="7030498"/>
            <a:ext cx="2318544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56041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378013">
        <a:defRPr>
          <a:latin typeface="+mn-lt"/>
          <a:ea typeface="+mn-ea"/>
          <a:cs typeface="+mn-cs"/>
        </a:defRPr>
      </a:lvl2pPr>
      <a:lvl3pPr marL="756026">
        <a:defRPr>
          <a:latin typeface="+mn-lt"/>
          <a:ea typeface="+mn-ea"/>
          <a:cs typeface="+mn-cs"/>
        </a:defRPr>
      </a:lvl3pPr>
      <a:lvl4pPr marL="1134039">
        <a:defRPr>
          <a:latin typeface="+mn-lt"/>
          <a:ea typeface="+mn-ea"/>
          <a:cs typeface="+mn-cs"/>
        </a:defRPr>
      </a:lvl4pPr>
      <a:lvl5pPr marL="1512052">
        <a:defRPr>
          <a:latin typeface="+mn-lt"/>
          <a:ea typeface="+mn-ea"/>
          <a:cs typeface="+mn-cs"/>
        </a:defRPr>
      </a:lvl5pPr>
      <a:lvl6pPr marL="1890065">
        <a:defRPr>
          <a:latin typeface="+mn-lt"/>
          <a:ea typeface="+mn-ea"/>
          <a:cs typeface="+mn-cs"/>
        </a:defRPr>
      </a:lvl6pPr>
      <a:lvl7pPr marL="2268078">
        <a:defRPr>
          <a:latin typeface="+mn-lt"/>
          <a:ea typeface="+mn-ea"/>
          <a:cs typeface="+mn-cs"/>
        </a:defRPr>
      </a:lvl7pPr>
      <a:lvl8pPr marL="2646091">
        <a:defRPr>
          <a:latin typeface="+mn-lt"/>
          <a:ea typeface="+mn-ea"/>
          <a:cs typeface="+mn-cs"/>
        </a:defRPr>
      </a:lvl8pPr>
      <a:lvl9pPr marL="3024104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378013">
        <a:defRPr>
          <a:latin typeface="+mn-lt"/>
          <a:ea typeface="+mn-ea"/>
          <a:cs typeface="+mn-cs"/>
        </a:defRPr>
      </a:lvl2pPr>
      <a:lvl3pPr marL="756026">
        <a:defRPr>
          <a:latin typeface="+mn-lt"/>
          <a:ea typeface="+mn-ea"/>
          <a:cs typeface="+mn-cs"/>
        </a:defRPr>
      </a:lvl3pPr>
      <a:lvl4pPr marL="1134039">
        <a:defRPr>
          <a:latin typeface="+mn-lt"/>
          <a:ea typeface="+mn-ea"/>
          <a:cs typeface="+mn-cs"/>
        </a:defRPr>
      </a:lvl4pPr>
      <a:lvl5pPr marL="1512052">
        <a:defRPr>
          <a:latin typeface="+mn-lt"/>
          <a:ea typeface="+mn-ea"/>
          <a:cs typeface="+mn-cs"/>
        </a:defRPr>
      </a:lvl5pPr>
      <a:lvl6pPr marL="1890065">
        <a:defRPr>
          <a:latin typeface="+mn-lt"/>
          <a:ea typeface="+mn-ea"/>
          <a:cs typeface="+mn-cs"/>
        </a:defRPr>
      </a:lvl6pPr>
      <a:lvl7pPr marL="2268078">
        <a:defRPr>
          <a:latin typeface="+mn-lt"/>
          <a:ea typeface="+mn-ea"/>
          <a:cs typeface="+mn-cs"/>
        </a:defRPr>
      </a:lvl7pPr>
      <a:lvl8pPr marL="2646091">
        <a:defRPr>
          <a:latin typeface="+mn-lt"/>
          <a:ea typeface="+mn-ea"/>
          <a:cs typeface="+mn-cs"/>
        </a:defRPr>
      </a:lvl8pPr>
      <a:lvl9pPr marL="3024104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sb2333.shinyapps.io/shiny_feature_selection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github.com/neelsoumya/python_machine_learning/blob/main/feature_selection.ipynb" TargetMode="External"/><Relationship Id="rId5" Type="http://schemas.openxmlformats.org/officeDocument/2006/relationships/hyperlink" Target="https://github.com/neelsoumya/python_machine_learning/blob/main/business_cases_feature_engneering.ipynb" TargetMode="External"/><Relationship Id="rId4" Type="http://schemas.openxmlformats.org/officeDocument/2006/relationships/hyperlink" Target="https://github.com/neelsoumya/python_machine_learning/blob/main/feature_engineering_linearmodels.ipynb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PxXuFYm-XQ?feature=oembed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practical_supervised_machine_learning" TargetMode="External"/><Relationship Id="rId2" Type="http://schemas.openxmlformats.org/officeDocument/2006/relationships/hyperlink" Target="https://github.com/neelsoumya/public_supervised_machine_learning" TargetMode="External"/><Relationship Id="rId1" Type="http://schemas.openxmlformats.org/officeDocument/2006/relationships/slideLayout" Target="../slideLayouts/slideLayout15.xml"/><Relationship Id="rId5" Type="http://schemas.openxmlformats.org/officeDocument/2006/relationships/hyperlink" Target="https://cambiotraining.github.io/intro-machine-learning/" TargetMode="External"/><Relationship Id="rId4" Type="http://schemas.openxmlformats.org/officeDocument/2006/relationships/hyperlink" Target="https://www.statlearning.com/resources-second-edition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349875" y="2362200"/>
            <a:ext cx="9655200" cy="393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US" sz="33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rPr lang="en-US" sz="3100" b="1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</a:t>
            </a:r>
            <a:r>
              <a:rPr lang="en-US" sz="3900" dirty="0"/>
              <a:t>Introduction to Feature Selection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en-US" sz="2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Soumya Banerjee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5" name="Google Shape;85;p1" descr="CETI_logo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822400" y="-65087"/>
            <a:ext cx="3427412" cy="1592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>
          <a:extLst>
            <a:ext uri="{FF2B5EF4-FFF2-40B4-BE49-F238E27FC236}">
              <a16:creationId xmlns:a16="http://schemas.microsoft.com/office/drawing/2014/main" id="{749D768A-4417-5EB1-8EA4-F7D75527EE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>
            <a:extLst>
              <a:ext uri="{FF2B5EF4-FFF2-40B4-BE49-F238E27FC236}">
                <a16:creationId xmlns:a16="http://schemas.microsoft.com/office/drawing/2014/main" id="{969BFDD0-0D20-DF24-75D1-723908DAC99E}"/>
              </a:ext>
            </a:extLst>
          </p:cNvPr>
          <p:cNvSpPr txBox="1"/>
          <p:nvPr/>
        </p:nvSpPr>
        <p:spPr>
          <a:xfrm>
            <a:off x="345355" y="298347"/>
            <a:ext cx="93900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rPr lang="en-US" sz="39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a feature?</a:t>
            </a:r>
            <a:endParaRPr sz="3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8DBAE2-1F7A-878A-951F-6F280DF98946}"/>
              </a:ext>
            </a:extLst>
          </p:cNvPr>
          <p:cNvSpPr txBox="1"/>
          <p:nvPr/>
        </p:nvSpPr>
        <p:spPr>
          <a:xfrm>
            <a:off x="972230" y="1101801"/>
            <a:ext cx="8763040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 feature is an individual measurable property or characteristic of a dataset.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Choosing the right features is crucial for building effective models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Examples: In marketing data, features might include age, income, or click rates.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 healthcare, features might be blood pressure or cholesterol level.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Features can be numerical (e.g. age) or categorical (e.g. gender, which must be encoded to numbers).</a:t>
            </a:r>
          </a:p>
        </p:txBody>
      </p:sp>
    </p:spTree>
    <p:extLst>
      <p:ext uri="{BB962C8B-B14F-4D97-AF65-F5344CB8AC3E}">
        <p14:creationId xmlns:p14="http://schemas.microsoft.com/office/powerpoint/2010/main" val="303751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>
          <a:extLst>
            <a:ext uri="{FF2B5EF4-FFF2-40B4-BE49-F238E27FC236}">
              <a16:creationId xmlns:a16="http://schemas.microsoft.com/office/drawing/2014/main" id="{CFF4998C-9E0D-D56C-97B1-26F74C23A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>
            <a:extLst>
              <a:ext uri="{FF2B5EF4-FFF2-40B4-BE49-F238E27FC236}">
                <a16:creationId xmlns:a16="http://schemas.microsoft.com/office/drawing/2014/main" id="{DFF6EEBA-85BC-A704-00E4-D29BC1D735E6}"/>
              </a:ext>
            </a:extLst>
          </p:cNvPr>
          <p:cNvSpPr txBox="1"/>
          <p:nvPr/>
        </p:nvSpPr>
        <p:spPr>
          <a:xfrm>
            <a:off x="345355" y="298347"/>
            <a:ext cx="93900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rPr lang="en-US" sz="39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feature engineering?</a:t>
            </a:r>
            <a:endParaRPr sz="3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7FD6BB2-E814-0334-3729-C254D6FFDC01}"/>
              </a:ext>
            </a:extLst>
          </p:cNvPr>
          <p:cNvSpPr txBox="1"/>
          <p:nvPr/>
        </p:nvSpPr>
        <p:spPr>
          <a:xfrm>
            <a:off x="972230" y="1101801"/>
            <a:ext cx="8763040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Feature engineering transforms raw data into effective inputs. It can include creating new features, encoding or scaling existing ones, and handling missing values.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Well-engineered features enhance predictive accuracy and model interpretability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Choosing the right features is crucial for building effective models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Features built from domain knowledge (e.g. customer lifetime value in marketing, or BMI in health data) often capture important patterns that raw data alone may miss.</a:t>
            </a:r>
          </a:p>
        </p:txBody>
      </p:sp>
    </p:spTree>
    <p:extLst>
      <p:ext uri="{BB962C8B-B14F-4D97-AF65-F5344CB8AC3E}">
        <p14:creationId xmlns:p14="http://schemas.microsoft.com/office/powerpoint/2010/main" val="1133357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c4c245c6f_0_0"/>
          <p:cNvSpPr txBox="1">
            <a:spLocks noGrp="1"/>
          </p:cNvSpPr>
          <p:nvPr>
            <p:ph type="title"/>
          </p:nvPr>
        </p:nvSpPr>
        <p:spPr>
          <a:xfrm>
            <a:off x="1780039" y="322344"/>
            <a:ext cx="6520510" cy="109541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75608" tIns="37804" rIns="75608" bIns="37804" rtlCol="0" anchor="ctr" anchorCtr="0">
            <a:noAutofit/>
          </a:bodyPr>
          <a:lstStyle/>
          <a:p>
            <a:pPr algn="ctr">
              <a:buSzPts val="3900"/>
            </a:pPr>
            <a:r>
              <a:rPr lang="en-US" sz="2925" dirty="0">
                <a:solidFill>
                  <a:srgbClr val="000000"/>
                </a:solidFill>
              </a:rPr>
              <a:t>Example of feature engineering</a:t>
            </a:r>
            <a:endParaRPr dirty="0"/>
          </a:p>
        </p:txBody>
      </p:sp>
      <p:pic>
        <p:nvPicPr>
          <p:cNvPr id="131" name="Google Shape;131;g10c4c245c6f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59681" y="2502163"/>
            <a:ext cx="553699" cy="308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10c4c245c6f_0_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21600" y="2199713"/>
            <a:ext cx="976415" cy="640623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10c4c245c6f_0_0"/>
          <p:cNvSpPr txBox="1"/>
          <p:nvPr/>
        </p:nvSpPr>
        <p:spPr>
          <a:xfrm>
            <a:off x="6053772" y="6156134"/>
            <a:ext cx="2688357" cy="76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6" tIns="68576" rIns="68576" bIns="68576" anchor="t" anchorCtr="0">
            <a:spAutoFit/>
          </a:bodyPr>
          <a:lstStyle/>
          <a:p>
            <a:r>
              <a:rPr lang="en-US" sz="1350" i="1" dirty="0"/>
              <a:t>NPJ Schizophrenia, </a:t>
            </a:r>
            <a:r>
              <a:rPr lang="en-US" sz="1350" dirty="0"/>
              <a:t>2021 (Nature Partner Journal), Impact factor   6.6</a:t>
            </a:r>
            <a:endParaRPr sz="1350" dirty="0"/>
          </a:p>
        </p:txBody>
      </p:sp>
      <p:pic>
        <p:nvPicPr>
          <p:cNvPr id="134" name="Google Shape;134;g10c4c245c6f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55171" y="2085326"/>
            <a:ext cx="5738290" cy="41131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1721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>
          <a:extLst>
            <a:ext uri="{FF2B5EF4-FFF2-40B4-BE49-F238E27FC236}">
              <a16:creationId xmlns:a16="http://schemas.microsoft.com/office/drawing/2014/main" id="{9FFB6EF7-9516-BE1B-A08A-838BAE95D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>
            <a:extLst>
              <a:ext uri="{FF2B5EF4-FFF2-40B4-BE49-F238E27FC236}">
                <a16:creationId xmlns:a16="http://schemas.microsoft.com/office/drawing/2014/main" id="{E43B8F9C-07B7-4073-B5CC-429EF8D334BA}"/>
              </a:ext>
            </a:extLst>
          </p:cNvPr>
          <p:cNvSpPr txBox="1"/>
          <p:nvPr/>
        </p:nvSpPr>
        <p:spPr>
          <a:xfrm>
            <a:off x="345355" y="298347"/>
            <a:ext cx="93900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rPr lang="en-US" sz="39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Feature selection</a:t>
            </a:r>
            <a:endParaRPr sz="3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6FC1379-A770-4736-C6B8-0CB97F0A0899}"/>
              </a:ext>
            </a:extLst>
          </p:cNvPr>
          <p:cNvSpPr txBox="1"/>
          <p:nvPr/>
        </p:nvSpPr>
        <p:spPr>
          <a:xfrm>
            <a:off x="972230" y="1101801"/>
            <a:ext cx="8763040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Feature engineering transforms raw data into effective inputs. It can include creating new features, encoding or scaling existing ones, and handling missing values.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Removing irrelevant or redundant features simplifies models.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Keeping only important features improves interpretability and reduces data collection costs in production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/>
              <a:t>Advanced</a:t>
            </a:r>
            <a:r>
              <a:rPr lang="en-US" sz="2000" dirty="0"/>
              <a:t>: The “curse of dimensionality” means too many features (especially noisy ones) can degrade performance. Pruning down to key predictors yields simpler models (link to cross-validation).</a:t>
            </a:r>
          </a:p>
        </p:txBody>
      </p:sp>
    </p:spTree>
    <p:extLst>
      <p:ext uri="{BB962C8B-B14F-4D97-AF65-F5344CB8AC3E}">
        <p14:creationId xmlns:p14="http://schemas.microsoft.com/office/powerpoint/2010/main" val="3869411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>
          <a:extLst>
            <a:ext uri="{FF2B5EF4-FFF2-40B4-BE49-F238E27FC236}">
              <a16:creationId xmlns:a16="http://schemas.microsoft.com/office/drawing/2014/main" id="{41599A13-BFF3-7047-5C2A-443E242F0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>
            <a:extLst>
              <a:ext uri="{FF2B5EF4-FFF2-40B4-BE49-F238E27FC236}">
                <a16:creationId xmlns:a16="http://schemas.microsoft.com/office/drawing/2014/main" id="{FD95665A-D61C-662F-E061-E764372765E2}"/>
              </a:ext>
            </a:extLst>
          </p:cNvPr>
          <p:cNvSpPr txBox="1"/>
          <p:nvPr/>
        </p:nvSpPr>
        <p:spPr>
          <a:xfrm>
            <a:off x="345355" y="298347"/>
            <a:ext cx="93900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rPr lang="en-US" sz="39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Feature selection - LASSO regression</a:t>
            </a:r>
            <a:endParaRPr sz="3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4FD48B7-0480-275B-CD95-BEFCF60A7039}"/>
              </a:ext>
            </a:extLst>
          </p:cNvPr>
          <p:cNvSpPr txBox="1"/>
          <p:nvPr/>
        </p:nvSpPr>
        <p:spPr>
          <a:xfrm>
            <a:off x="972230" y="1101801"/>
            <a:ext cx="876304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LASSO stands for Least Absolute Shrinkage and Selection Operator. It is a linear regression that adds a penalty on coefficients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penalty encourages some coefficients to become exactly zero, thus selecting a subset of features.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Intuitively, imagine fitting a regression but tying a rope (lasso) around the coefficients; weak features get “yanked” to zero and dropped from the model. This yields a sparse model that is easier to interpret. LASSO is powerful when you suspect only a few features truly matter.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By tuning the strength of the penalty (</a:t>
            </a:r>
            <a:r>
              <a:rPr lang="el-GR" sz="2000" dirty="0"/>
              <a:t>α), </a:t>
            </a:r>
            <a:r>
              <a:rPr lang="en-US" sz="2000" dirty="0"/>
              <a:t>you control how many features are kept. It is especially useful when you have more features than samples or want an automated selection method.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Well-engineered features enhance predictive accuracy and model interpretability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How to select this penalty parameter (</a:t>
            </a:r>
            <a:r>
              <a:rPr lang="el-GR" sz="2000" dirty="0"/>
              <a:t>α)</a:t>
            </a:r>
            <a:r>
              <a:rPr lang="en-GB" sz="2000" dirty="0"/>
              <a:t>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59330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758146" y="1157853"/>
            <a:ext cx="8217578" cy="570437"/>
          </a:xfrm>
          <a:prstGeom prst="rect">
            <a:avLst/>
          </a:prstGeom>
        </p:spPr>
        <p:txBody>
          <a:bodyPr vert="horz" wrap="square" lIns="0" tIns="10501" rIns="0" bIns="0" rtlCol="0">
            <a:spAutoFit/>
          </a:bodyPr>
          <a:lstStyle/>
          <a:p>
            <a:pPr marL="10500">
              <a:spcBef>
                <a:spcPts val="83"/>
              </a:spcBef>
            </a:pPr>
            <a:r>
              <a:rPr lang="en-GB" dirty="0"/>
              <a:t>Decision</a:t>
            </a:r>
            <a:r>
              <a:rPr lang="en-GB" spc="-116" dirty="0"/>
              <a:t> </a:t>
            </a:r>
            <a:r>
              <a:rPr lang="en-GB" spc="-37" dirty="0"/>
              <a:t>Trees: how to get smaller trees</a:t>
            </a:r>
            <a:endParaRPr spc="-37" dirty="0"/>
          </a:p>
        </p:txBody>
      </p:sp>
      <p:pic>
        <p:nvPicPr>
          <p:cNvPr id="1026" name="Picture 2" descr="Decision Trees. Part 5: Overfitting | by om pramod | Medium">
            <a:extLst>
              <a:ext uri="{FF2B5EF4-FFF2-40B4-BE49-F238E27FC236}">
                <a16:creationId xmlns:a16="http://schemas.microsoft.com/office/drawing/2014/main" id="{BD24CD11-5440-CAB8-A920-08A2426D1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901" y="1830462"/>
            <a:ext cx="8676272" cy="479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57;g9fb0f6b5dc_0_147">
            <a:extLst>
              <a:ext uri="{FF2B5EF4-FFF2-40B4-BE49-F238E27FC236}">
                <a16:creationId xmlns:a16="http://schemas.microsoft.com/office/drawing/2014/main" id="{3A62F924-D0FF-CE83-3605-AB208436CB34}"/>
              </a:ext>
            </a:extLst>
          </p:cNvPr>
          <p:cNvSpPr txBox="1"/>
          <p:nvPr/>
        </p:nvSpPr>
        <p:spPr>
          <a:xfrm>
            <a:off x="1148028" y="7100617"/>
            <a:ext cx="80271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</a:t>
            </a:r>
            <a:r>
              <a:rPr lang="en-US" sz="1800" dirty="0" err="1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medium.com</a:t>
            </a:r>
            <a:r>
              <a:rPr lang="en-US" sz="180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/@ompramod9921/decision-trees-8e2391f93fa7</a:t>
            </a:r>
            <a:endParaRPr sz="180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48546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26852" y="1501652"/>
            <a:ext cx="8148848" cy="1130269"/>
          </a:xfrm>
          <a:prstGeom prst="rect">
            <a:avLst/>
          </a:prstGeom>
        </p:spPr>
        <p:txBody>
          <a:bodyPr vert="horz" wrap="square" lIns="0" tIns="10501" rIns="0" bIns="0" rtlCol="0">
            <a:spAutoFit/>
          </a:bodyPr>
          <a:lstStyle/>
          <a:p>
            <a:pPr marL="10500">
              <a:spcBef>
                <a:spcPts val="83"/>
              </a:spcBef>
            </a:pPr>
            <a:r>
              <a:rPr dirty="0"/>
              <a:t>Random</a:t>
            </a:r>
            <a:r>
              <a:rPr spc="-128" dirty="0"/>
              <a:t> </a:t>
            </a:r>
            <a:r>
              <a:rPr spc="-8" dirty="0"/>
              <a:t>Forests</a:t>
            </a:r>
            <a:r>
              <a:rPr lang="en-GB" spc="-8" dirty="0"/>
              <a:t>: </a:t>
            </a:r>
            <a:r>
              <a:rPr spc="-17" dirty="0"/>
              <a:t>Variable</a:t>
            </a:r>
            <a:r>
              <a:rPr spc="-120" dirty="0"/>
              <a:t> </a:t>
            </a:r>
            <a:r>
              <a:rPr spc="-8" dirty="0"/>
              <a:t>Importance</a:t>
            </a:r>
            <a:r>
              <a:rPr lang="en-GB" spc="-8" dirty="0"/>
              <a:t> (PRACTICAL)</a:t>
            </a:r>
            <a:endParaRPr spc="-8" dirty="0"/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519814" y="2804632"/>
            <a:ext cx="3942198" cy="2856335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88100" y="2893405"/>
            <a:ext cx="4722304" cy="319622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>
          <a:extLst>
            <a:ext uri="{FF2B5EF4-FFF2-40B4-BE49-F238E27FC236}">
              <a16:creationId xmlns:a16="http://schemas.microsoft.com/office/drawing/2014/main" id="{721ECCEF-B07E-EBB9-DE55-21B585F38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>
            <a:extLst>
              <a:ext uri="{FF2B5EF4-FFF2-40B4-BE49-F238E27FC236}">
                <a16:creationId xmlns:a16="http://schemas.microsoft.com/office/drawing/2014/main" id="{CA3E8B67-4890-2B4B-BEB8-E75517ABC7FF}"/>
              </a:ext>
            </a:extLst>
          </p:cNvPr>
          <p:cNvSpPr txBox="1"/>
          <p:nvPr/>
        </p:nvSpPr>
        <p:spPr>
          <a:xfrm>
            <a:off x="345355" y="298347"/>
            <a:ext cx="93900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rPr lang="en-US" sz="39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Practical</a:t>
            </a:r>
            <a:endParaRPr sz="3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376185-2A7B-E903-D6FF-DEBB86281869}"/>
              </a:ext>
            </a:extLst>
          </p:cNvPr>
          <p:cNvSpPr txBox="1"/>
          <p:nvPr/>
        </p:nvSpPr>
        <p:spPr>
          <a:xfrm>
            <a:off x="972230" y="1037406"/>
            <a:ext cx="876304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App to teach feature selection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linkClick r:id="rId3"/>
              </a:rPr>
              <a:t>https://sb2333.shinyapps.io/shiny_feature_selection/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Feature selection using linear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linkClick r:id="rId4"/>
              </a:rPr>
              <a:t>https://github.com/neelsoumya/python_machine_learning/blob/main/feature_engineering_linearmodels.ipynb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Feature engineering using some business cases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linkClick r:id="rId5"/>
              </a:rPr>
              <a:t>https://github.com/neelsoumya/python_machine_learning/blob/main/business_cases_feature_engneering.ipynb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i="1" dirty="0"/>
              <a:t>Advanced material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hlinkClick r:id="rId6"/>
              </a:rPr>
              <a:t>https://github.com/neelsoumya/python_machine_learning/blob/main/feature_selection.ipynb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591108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/>
          <p:cNvSpPr txBox="1"/>
          <p:nvPr/>
        </p:nvSpPr>
        <p:spPr>
          <a:xfrm>
            <a:off x="345355" y="298347"/>
            <a:ext cx="93900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rPr lang="en-US" sz="39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Applications of this concept</a:t>
            </a:r>
            <a:endParaRPr sz="3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C16935B-2493-C57F-38C9-9249F1F9D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35038"/>
            <a:ext cx="10080625" cy="5688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57;g9fb0f6b5dc_0_147">
            <a:extLst>
              <a:ext uri="{FF2B5EF4-FFF2-40B4-BE49-F238E27FC236}">
                <a16:creationId xmlns:a16="http://schemas.microsoft.com/office/drawing/2014/main" id="{60EE9BD1-CBF8-FF85-CF59-6D1FAAEE909C}"/>
              </a:ext>
            </a:extLst>
          </p:cNvPr>
          <p:cNvSpPr txBox="1"/>
          <p:nvPr/>
        </p:nvSpPr>
        <p:spPr>
          <a:xfrm>
            <a:off x="101600" y="6935517"/>
            <a:ext cx="9915524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https://ashukumar27.medium.com/decoding-large-language-models-quantization-ff58964c0f31</a:t>
            </a:r>
            <a:endParaRPr sz="180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280183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60C621-C199-6719-E72E-259C9FE81F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34C0D3A2-BA75-3D87-D45A-B7E2CD9CF7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6852" y="1501652"/>
            <a:ext cx="5768440" cy="570437"/>
          </a:xfrm>
          <a:prstGeom prst="rect">
            <a:avLst/>
          </a:prstGeom>
        </p:spPr>
        <p:txBody>
          <a:bodyPr vert="horz" wrap="square" lIns="0" tIns="10501" rIns="0" bIns="0" rtlCol="0">
            <a:spAutoFit/>
          </a:bodyPr>
          <a:lstStyle/>
          <a:p>
            <a:pPr marL="10500">
              <a:spcBef>
                <a:spcPts val="83"/>
              </a:spcBef>
            </a:pPr>
            <a:r>
              <a:rPr lang="en-GB" dirty="0"/>
              <a:t>Ethics</a:t>
            </a:r>
            <a:endParaRPr spc="-8" dirty="0"/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1D793407-5C68-ADE9-6A66-1B26063EB899}"/>
              </a:ext>
            </a:extLst>
          </p:cNvPr>
          <p:cNvSpPr txBox="1"/>
          <p:nvPr/>
        </p:nvSpPr>
        <p:spPr>
          <a:xfrm>
            <a:off x="1074585" y="2185983"/>
            <a:ext cx="8838398" cy="2531935"/>
          </a:xfrm>
          <a:prstGeom prst="rect">
            <a:avLst/>
          </a:prstGeom>
        </p:spPr>
        <p:txBody>
          <a:bodyPr vert="horz" wrap="square" lIns="0" tIns="10501" rIns="0" bIns="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Black box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solidFill>
                <a:sysClr val="windowText" lastClr="00000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ysClr val="windowText" lastClr="0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Maybe more accurate but difficult to interpret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solidFill>
                <a:sysClr val="windowText" lastClr="00000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ysClr val="windowText" lastClr="0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Decision trees and logistic regression may be more interpretable but less accurate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solidFill>
                <a:sysClr val="windowText" lastClr="00000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ysClr val="windowText" lastClr="0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Ethics of black-box models (may hide bias, relevant in hiring, recidivism, etc.)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solidFill>
                <a:sysClr val="windowText" lastClr="00000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solidFill>
                  <a:sysClr val="windowText" lastClr="0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Case of lithium medication (not explainable but works)</a:t>
            </a:r>
            <a:endParaRPr sz="1984" dirty="0">
              <a:solidFill>
                <a:sysClr val="windowText" lastClr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0375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02331" y="2125917"/>
            <a:ext cx="3674841" cy="2893139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338;ga6e1ae0d80_0_420">
            <a:extLst>
              <a:ext uri="{FF2B5EF4-FFF2-40B4-BE49-F238E27FC236}">
                <a16:creationId xmlns:a16="http://schemas.microsoft.com/office/drawing/2014/main" id="{8CFDFE7F-B11D-ED37-997E-54448D15781D}"/>
              </a:ext>
            </a:extLst>
          </p:cNvPr>
          <p:cNvSpPr txBox="1"/>
          <p:nvPr/>
        </p:nvSpPr>
        <p:spPr>
          <a:xfrm>
            <a:off x="850552" y="2168546"/>
            <a:ext cx="2446440" cy="2807879"/>
          </a:xfrm>
          <a:prstGeom prst="rect">
            <a:avLst/>
          </a:prstGeom>
          <a:noFill/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marR="0" lvl="0" indent="0"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dk1"/>
              </a:buClr>
              <a:buSzPts val="4000"/>
            </a:pPr>
            <a:r>
              <a:rPr lang="en-US" sz="3500" kern="1200" dirty="0"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rPr>
              <a:t>Supervised learning</a:t>
            </a:r>
          </a:p>
        </p:txBody>
      </p:sp>
      <p:pic>
        <p:nvPicPr>
          <p:cNvPr id="3" name="Online Media 2" descr="First training session">
            <a:hlinkClick r:id="" action="ppaction://media"/>
            <a:extLst>
              <a:ext uri="{FF2B5EF4-FFF2-40B4-BE49-F238E27FC236}">
                <a16:creationId xmlns:a16="http://schemas.microsoft.com/office/drawing/2014/main" id="{40C9708E-A9E3-5CF3-8FDA-2B7831EB79E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019086" y="709302"/>
            <a:ext cx="3468254" cy="613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993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26852" y="1501652"/>
            <a:ext cx="5768440" cy="570437"/>
          </a:xfrm>
          <a:prstGeom prst="rect">
            <a:avLst/>
          </a:prstGeom>
        </p:spPr>
        <p:txBody>
          <a:bodyPr vert="horz" wrap="square" lIns="0" tIns="10501" rIns="0" bIns="0" rtlCol="0">
            <a:spAutoFit/>
          </a:bodyPr>
          <a:lstStyle/>
          <a:p>
            <a:pPr marL="10500">
              <a:spcBef>
                <a:spcPts val="83"/>
              </a:spcBef>
            </a:pPr>
            <a:r>
              <a:rPr lang="en-GB" dirty="0"/>
              <a:t>Resources</a:t>
            </a:r>
            <a:endParaRPr spc="-8" dirty="0"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A84A314D-E57E-AD8E-8D1E-FD4309506563}"/>
              </a:ext>
            </a:extLst>
          </p:cNvPr>
          <p:cNvSpPr txBox="1"/>
          <p:nvPr/>
        </p:nvSpPr>
        <p:spPr>
          <a:xfrm>
            <a:off x="1074585" y="2185983"/>
            <a:ext cx="8838398" cy="5314748"/>
          </a:xfrm>
          <a:prstGeom prst="rect">
            <a:avLst/>
          </a:prstGeom>
        </p:spPr>
        <p:txBody>
          <a:bodyPr vert="horz" wrap="square" lIns="0" tIns="10501" rIns="0" bIns="0" rtlCol="0">
            <a:spAutoFit/>
          </a:bodyPr>
          <a:lstStyle/>
          <a:p>
            <a:endParaRPr lang="en-GB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Code, </a:t>
            </a:r>
            <a:r>
              <a:rPr lang="en-GB" sz="18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practicals</a:t>
            </a:r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talk (recorded)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https://github.com/neelsoumya/public_supervised_machine_learning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https://github.com/neelsoumya/practical_supervised_machine_learning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Free PDF of book and R code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  <a:hlinkClick r:id="rId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https://www.statlearning.com/resources-second-edition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More practical tutorials and R code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https://cambiotraining.github.io/intro-machine-learning/</a:t>
            </a:r>
            <a:endParaRPr lang="en-GB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GB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pPr marL="10500" algn="just" defTabSz="756026">
              <a:spcBef>
                <a:spcPts val="83"/>
              </a:spcBef>
              <a:buClrTx/>
            </a:pPr>
            <a:endParaRPr sz="1984" dirty="0">
              <a:solidFill>
                <a:sysClr val="windowText" lastClr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1435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864B55-D0C7-4494-1025-02019071A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function&#10;&#10;Description automatically generated">
            <a:extLst>
              <a:ext uri="{FF2B5EF4-FFF2-40B4-BE49-F238E27FC236}">
                <a16:creationId xmlns:a16="http://schemas.microsoft.com/office/drawing/2014/main" id="{D30FF9B3-7679-C2C2-6EF4-1EC872BF3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800" y="1953629"/>
            <a:ext cx="5956300" cy="436299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Google Shape;338;ga6e1ae0d80_0_420">
            <a:extLst>
              <a:ext uri="{FF2B5EF4-FFF2-40B4-BE49-F238E27FC236}">
                <a16:creationId xmlns:a16="http://schemas.microsoft.com/office/drawing/2014/main" id="{2CA0FE91-18FC-C136-884B-62663FF68C26}"/>
              </a:ext>
            </a:extLst>
          </p:cNvPr>
          <p:cNvSpPr txBox="1"/>
          <p:nvPr/>
        </p:nvSpPr>
        <p:spPr>
          <a:xfrm>
            <a:off x="345354" y="298347"/>
            <a:ext cx="97353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Supervised learning</a:t>
            </a:r>
            <a:endParaRPr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96639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ga6e1ae0d80_0_4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962796" y="3890154"/>
            <a:ext cx="239858" cy="222309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ga6e1ae0d80_0_420"/>
          <p:cNvSpPr txBox="1"/>
          <p:nvPr/>
        </p:nvSpPr>
        <p:spPr>
          <a:xfrm>
            <a:off x="345354" y="298347"/>
            <a:ext cx="97353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</a:pP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Linear regression</a:t>
            </a:r>
            <a:endParaRPr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graph with red dots and blue line&#10;&#10;Description automatically generated">
            <a:extLst>
              <a:ext uri="{FF2B5EF4-FFF2-40B4-BE49-F238E27FC236}">
                <a16:creationId xmlns:a16="http://schemas.microsoft.com/office/drawing/2014/main" id="{37EBE413-E44E-A277-C1FB-9597909340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100" y="2046417"/>
            <a:ext cx="7772400" cy="553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235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CA16F22E-4716-CA29-1F53-4AAD52955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16560" y="-20183"/>
            <a:ext cx="3669907" cy="7587265"/>
            <a:chOff x="7760503" y="-18309"/>
            <a:chExt cx="4438566" cy="688302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9412336-19ED-F153-443B-C46CDBED6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512" y="-11580"/>
              <a:ext cx="4431490" cy="6876300"/>
            </a:xfrm>
            <a:prstGeom prst="rect">
              <a:avLst/>
            </a:prstGeom>
            <a:gradFill>
              <a:gsLst>
                <a:gs pos="7000">
                  <a:schemeClr val="accent2"/>
                </a:gs>
                <a:gs pos="100000">
                  <a:schemeClr val="accent5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506AA53-E761-6881-5941-313119CC7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7760503" y="1713600"/>
              <a:ext cx="4431496" cy="51444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60000">
                  <a:schemeClr val="accent5">
                    <a:lumMod val="60000"/>
                    <a:lumOff val="40000"/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44707E7-29B6-36B5-B4C4-6160DFDB9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509" y="-11586"/>
              <a:ext cx="3264743" cy="6876300"/>
            </a:xfrm>
            <a:prstGeom prst="rect">
              <a:avLst/>
            </a:prstGeom>
            <a:gradFill flip="none" rotWithShape="1">
              <a:gsLst>
                <a:gs pos="3000">
                  <a:schemeClr val="accent2">
                    <a:lumMod val="60000"/>
                    <a:lumOff val="40000"/>
                    <a:alpha val="78000"/>
                  </a:schemeClr>
                </a:gs>
                <a:gs pos="42000">
                  <a:schemeClr val="accent2"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C1A8476-48ED-D7D6-F383-338B2F00A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547151" y="1202115"/>
              <a:ext cx="6872341" cy="4431494"/>
            </a:xfrm>
            <a:prstGeom prst="rect">
              <a:avLst/>
            </a:prstGeom>
            <a:gradFill>
              <a:gsLst>
                <a:gs pos="0">
                  <a:schemeClr val="accent5">
                    <a:alpha val="86000"/>
                  </a:schemeClr>
                </a:gs>
                <a:gs pos="57000">
                  <a:schemeClr val="accent2">
                    <a:alpha val="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Google Shape;153;g9fb0f6b5dc_0_147">
            <a:extLst>
              <a:ext uri="{FF2B5EF4-FFF2-40B4-BE49-F238E27FC236}">
                <a16:creationId xmlns:a16="http://schemas.microsoft.com/office/drawing/2014/main" id="{17C92D69-8FC0-8BD5-32A7-C528025CCE3B}"/>
              </a:ext>
            </a:extLst>
          </p:cNvPr>
          <p:cNvSpPr txBox="1"/>
          <p:nvPr/>
        </p:nvSpPr>
        <p:spPr>
          <a:xfrm>
            <a:off x="6885958" y="1641748"/>
            <a:ext cx="2736961" cy="3457410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marR="0" lvl="0" indent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>
                <a:schemeClr val="dk1"/>
              </a:buClr>
              <a:buSzPts val="3900"/>
            </a:pPr>
            <a:r>
              <a:rPr lang="en-US" sz="3100" kern="1200">
                <a:solidFill>
                  <a:srgbClr val="FFFFFF"/>
                </a:solidFill>
                <a:latin typeface="+mj-lt"/>
                <a:ea typeface="+mj-ea"/>
                <a:cs typeface="+mj-cs"/>
                <a:sym typeface="Calibri"/>
              </a:rPr>
              <a:t>A fundamental concept in machine learning</a:t>
            </a:r>
          </a:p>
        </p:txBody>
      </p:sp>
      <p:pic>
        <p:nvPicPr>
          <p:cNvPr id="5" name="Picture 4" descr="A drawing of a hexagon with circles and lines&#10;&#10;Description automatically generated">
            <a:extLst>
              <a:ext uri="{FF2B5EF4-FFF2-40B4-BE49-F238E27FC236}">
                <a16:creationId xmlns:a16="http://schemas.microsoft.com/office/drawing/2014/main" id="{99A479B3-E0C2-AB6D-1638-96786654CBD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336" r="7870" b="2"/>
          <a:stretch/>
        </p:blipFill>
        <p:spPr>
          <a:xfrm>
            <a:off x="20" y="-8402"/>
            <a:ext cx="6416546" cy="7575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933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>
          <a:extLst>
            <a:ext uri="{FF2B5EF4-FFF2-40B4-BE49-F238E27FC236}">
              <a16:creationId xmlns:a16="http://schemas.microsoft.com/office/drawing/2014/main" id="{C3F5923E-1431-ACB8-7772-C79DCC5BB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B0983618-411C-6EA2-2B20-6BA376EE8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512" y="1385887"/>
            <a:ext cx="7772400" cy="4680822"/>
          </a:xfrm>
          <a:prstGeom prst="rect">
            <a:avLst/>
          </a:prstGeom>
        </p:spPr>
      </p:pic>
      <p:sp>
        <p:nvSpPr>
          <p:cNvPr id="2" name="Google Shape;153;g9fb0f6b5dc_0_147">
            <a:extLst>
              <a:ext uri="{FF2B5EF4-FFF2-40B4-BE49-F238E27FC236}">
                <a16:creationId xmlns:a16="http://schemas.microsoft.com/office/drawing/2014/main" id="{27C8E36C-B150-2AB9-D3AF-F9CACE496B49}"/>
              </a:ext>
            </a:extLst>
          </p:cNvPr>
          <p:cNvSpPr txBox="1"/>
          <p:nvPr/>
        </p:nvSpPr>
        <p:spPr>
          <a:xfrm>
            <a:off x="345355" y="298347"/>
            <a:ext cx="93900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rPr lang="en-US" sz="39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fundamental concept in machine learning</a:t>
            </a:r>
            <a:endParaRPr sz="3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9726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/>
          <p:cNvSpPr txBox="1"/>
          <p:nvPr/>
        </p:nvSpPr>
        <p:spPr>
          <a:xfrm>
            <a:off x="345355" y="298347"/>
            <a:ext cx="93900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rPr lang="en-US" sz="39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fundamental concept in machine learning</a:t>
            </a:r>
            <a:endParaRPr sz="3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diagram of a performance&#10;&#10;Description automatically generated with medium confidence">
            <a:extLst>
              <a:ext uri="{FF2B5EF4-FFF2-40B4-BE49-F238E27FC236}">
                <a16:creationId xmlns:a16="http://schemas.microsoft.com/office/drawing/2014/main" id="{CA4C6C0E-6986-8B5E-18F6-AB47A5205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912" y="2541587"/>
            <a:ext cx="6654800" cy="2476500"/>
          </a:xfrm>
          <a:prstGeom prst="rect">
            <a:avLst/>
          </a:prstGeom>
        </p:spPr>
      </p:pic>
      <p:sp>
        <p:nvSpPr>
          <p:cNvPr id="2" name="Google Shape;157;g9fb0f6b5dc_0_147">
            <a:extLst>
              <a:ext uri="{FF2B5EF4-FFF2-40B4-BE49-F238E27FC236}">
                <a16:creationId xmlns:a16="http://schemas.microsoft.com/office/drawing/2014/main" id="{D3055E75-D71B-94D5-DBA8-3555CD2FE181}"/>
              </a:ext>
            </a:extLst>
          </p:cNvPr>
          <p:cNvSpPr txBox="1"/>
          <p:nvPr/>
        </p:nvSpPr>
        <p:spPr>
          <a:xfrm>
            <a:off x="1148028" y="7100617"/>
            <a:ext cx="80271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Introduction to Statistical Learning with Applications in R</a:t>
            </a:r>
            <a:endParaRPr sz="180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64481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/>
          <p:cNvSpPr txBox="1"/>
          <p:nvPr/>
        </p:nvSpPr>
        <p:spPr>
          <a:xfrm>
            <a:off x="345355" y="298347"/>
            <a:ext cx="93900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rPr lang="en-US" sz="3900" i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</a:t>
            </a:r>
            <a:r>
              <a:rPr lang="en-US" sz="39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-fold cross-validation</a:t>
            </a:r>
          </a:p>
        </p:txBody>
      </p:sp>
      <p:pic>
        <p:nvPicPr>
          <p:cNvPr id="4" name="Picture 3" descr="A graph with text and numbers&#10;&#10;Description automatically generated with medium confidence">
            <a:extLst>
              <a:ext uri="{FF2B5EF4-FFF2-40B4-BE49-F238E27FC236}">
                <a16:creationId xmlns:a16="http://schemas.microsoft.com/office/drawing/2014/main" id="{D86FB3C9-C6CC-843B-A487-4BE65F3AC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761" y="1411286"/>
            <a:ext cx="8878336" cy="4519614"/>
          </a:xfrm>
          <a:prstGeom prst="rect">
            <a:avLst/>
          </a:prstGeom>
        </p:spPr>
      </p:pic>
      <p:sp>
        <p:nvSpPr>
          <p:cNvPr id="2" name="Google Shape;157;g9fb0f6b5dc_0_147">
            <a:extLst>
              <a:ext uri="{FF2B5EF4-FFF2-40B4-BE49-F238E27FC236}">
                <a16:creationId xmlns:a16="http://schemas.microsoft.com/office/drawing/2014/main" id="{929E34D0-A44E-362B-DEAB-64D66995A84B}"/>
              </a:ext>
            </a:extLst>
          </p:cNvPr>
          <p:cNvSpPr txBox="1"/>
          <p:nvPr/>
        </p:nvSpPr>
        <p:spPr>
          <a:xfrm>
            <a:off x="1148028" y="7100617"/>
            <a:ext cx="80271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Introduction to Statistical Learning with Applications in R</a:t>
            </a:r>
            <a:endParaRPr sz="180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75387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fb0f6b5dc_0_147"/>
          <p:cNvSpPr txBox="1"/>
          <p:nvPr/>
        </p:nvSpPr>
        <p:spPr>
          <a:xfrm>
            <a:off x="345355" y="298347"/>
            <a:ext cx="9390000" cy="82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Calibri"/>
              <a:buNone/>
            </a:pPr>
            <a:r>
              <a:rPr lang="en-US" sz="39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Cross-validation</a:t>
            </a:r>
            <a:endParaRPr sz="39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9fb0f6b5dc_0_147"/>
          <p:cNvSpPr txBox="1"/>
          <p:nvPr/>
        </p:nvSpPr>
        <p:spPr>
          <a:xfrm>
            <a:off x="1148028" y="7100617"/>
            <a:ext cx="8027100" cy="3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0775" tIns="50375" rIns="100775" bIns="503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2F549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 Introduction to Statistical Learning with Applications in R</a:t>
            </a:r>
            <a:endParaRPr sz="1800" dirty="0">
              <a:solidFill>
                <a:srgbClr val="2F5496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 descr="A graph and a graph&#10;&#10;Description automatically generated with medium confidence">
            <a:extLst>
              <a:ext uri="{FF2B5EF4-FFF2-40B4-BE49-F238E27FC236}">
                <a16:creationId xmlns:a16="http://schemas.microsoft.com/office/drawing/2014/main" id="{E52C2C76-CD20-B6B4-2FBB-DDFD35E78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499" y="1126132"/>
            <a:ext cx="9332797" cy="5528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446124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107226</TotalTime>
  <Words>860</Words>
  <Application>Microsoft Macintosh PowerPoint</Application>
  <PresentationFormat>Custom</PresentationFormat>
  <Paragraphs>119</Paragraphs>
  <Slides>20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Blank Presentation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Example of feature engineering</vt:lpstr>
      <vt:lpstr>PowerPoint Presentation</vt:lpstr>
      <vt:lpstr>PowerPoint Presentation</vt:lpstr>
      <vt:lpstr>Decision Trees: how to get smaller trees</vt:lpstr>
      <vt:lpstr>Random Forests: Variable Importance (PRACTICAL)</vt:lpstr>
      <vt:lpstr>PowerPoint Presentation</vt:lpstr>
      <vt:lpstr>PowerPoint Presentation</vt:lpstr>
      <vt:lpstr>Ethics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Wendy Garnica</dc:creator>
  <cp:lastModifiedBy>Soumya Banerjee</cp:lastModifiedBy>
  <cp:revision>396</cp:revision>
  <cp:lastPrinted>2025-03-11T11:42:07Z</cp:lastPrinted>
  <dcterms:created xsi:type="dcterms:W3CDTF">2013-09-19T12:45:10Z</dcterms:created>
  <dcterms:modified xsi:type="dcterms:W3CDTF">2025-08-18T08:22:48Z</dcterms:modified>
</cp:coreProperties>
</file>